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96" r:id="rId2"/>
    <p:sldId id="258" r:id="rId3"/>
    <p:sldId id="297" r:id="rId4"/>
    <p:sldId id="298" r:id="rId5"/>
    <p:sldId id="299" r:id="rId6"/>
    <p:sldId id="300" r:id="rId7"/>
    <p:sldId id="271" r:id="rId8"/>
    <p:sldId id="274" r:id="rId9"/>
    <p:sldId id="287" r:id="rId10"/>
    <p:sldId id="278" r:id="rId11"/>
  </p:sldIdLst>
  <p:sldSz cx="9144000" cy="5143500" type="screen16x9"/>
  <p:notesSz cx="6858000" cy="9144000"/>
  <p:embeddedFontLst>
    <p:embeddedFont>
      <p:font typeface="Inter" panose="020B0502030000000004" pitchFamily="34" charset="0"/>
      <p:regular r:id="rId13"/>
      <p:bold r:id="rId14"/>
    </p:embeddedFont>
    <p:embeddedFont>
      <p:font typeface="Inter-Regular" panose="020B0502030000000004" pitchFamily="3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0"/>
    <p:restoredTop sz="94687"/>
  </p:normalViewPr>
  <p:slideViewPr>
    <p:cSldViewPr snapToGrid="0">
      <p:cViewPr varScale="1">
        <p:scale>
          <a:sx n="120" d="100"/>
          <a:sy n="120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6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8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23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09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77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9451a3e4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9451a3e4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895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35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9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camilodurangos@gmail.com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10" Type="http://schemas.openxmlformats.org/officeDocument/2006/relationships/hyperlink" Target="https://github.com/CamiloDS16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linkedin.com/in/camilo-durango-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iloDS1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linkedin.com/in/camilo-durango-s/" TargetMode="External"/><Relationship Id="rId4" Type="http://schemas.openxmlformats.org/officeDocument/2006/relationships/hyperlink" Target="mailto:camilodurangos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" name="Google Shape;57;p12">
            <a:extLst>
              <a:ext uri="{FF2B5EF4-FFF2-40B4-BE49-F238E27FC236}">
                <a16:creationId xmlns:a16="http://schemas.microsoft.com/office/drawing/2014/main" id="{D1171ABC-CCA1-33A7-C58E-97A23E1E377E}"/>
              </a:ext>
            </a:extLst>
          </p:cNvPr>
          <p:cNvSpPr txBox="1">
            <a:spLocks/>
          </p:cNvSpPr>
          <p:nvPr/>
        </p:nvSpPr>
        <p:spPr>
          <a:xfrm>
            <a:off x="395482" y="831555"/>
            <a:ext cx="6592546" cy="269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Analysis: Customer Support On X</a:t>
            </a:r>
          </a:p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(Formerly Twitter)</a:t>
            </a:r>
          </a:p>
          <a:p>
            <a:pPr lvl="2"/>
            <a:b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Camilo Durango</a:t>
            </a:r>
            <a:b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8" descr="Springboard: A Momentum Company">
            <a:extLst>
              <a:ext uri="{FF2B5EF4-FFF2-40B4-BE49-F238E27FC236}">
                <a16:creationId xmlns:a16="http://schemas.microsoft.com/office/drawing/2014/main" id="{6B8FB3F5-6A78-8046-5859-4E4EF789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963" y="4596418"/>
            <a:ext cx="2175935" cy="3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X - Vectores y PSD gratuitos para descargar">
            <a:extLst>
              <a:ext uri="{FF2B5EF4-FFF2-40B4-BE49-F238E27FC236}">
                <a16:creationId xmlns:a16="http://schemas.microsoft.com/office/drawing/2014/main" id="{913ED86B-FBFD-AAD8-4648-49297549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28" y="0"/>
            <a:ext cx="2155972" cy="21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le of colorful square icons&#10;&#10;Description automatically generated">
            <a:extLst>
              <a:ext uri="{FF2B5EF4-FFF2-40B4-BE49-F238E27FC236}">
                <a16:creationId xmlns:a16="http://schemas.microsoft.com/office/drawing/2014/main" id="{BCFEB579-EA9A-5973-2EF5-A16D91B64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064" y="2155972"/>
            <a:ext cx="2175936" cy="2155973"/>
          </a:xfrm>
          <a:prstGeom prst="rect">
            <a:avLst/>
          </a:prstGeom>
        </p:spPr>
      </p:pic>
      <p:pic>
        <p:nvPicPr>
          <p:cNvPr id="8" name="Picture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42C862A-85E3-882B-8697-92F5C287E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34" y="3669764"/>
            <a:ext cx="830670" cy="1023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54D603-2D74-0AA2-2DB5-CF83D0304B6E}"/>
              </a:ext>
            </a:extLst>
          </p:cNvPr>
          <p:cNvSpPr txBox="1"/>
          <p:nvPr/>
        </p:nvSpPr>
        <p:spPr>
          <a:xfrm>
            <a:off x="1457306" y="4040781"/>
            <a:ext cx="26049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camilodurangos@gmail.com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LinkedIn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  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GitHub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342135" y="524524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342135" y="1732538"/>
            <a:ext cx="5889600" cy="28864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>
                <a:hlinkClick r:id="rId3"/>
              </a:rPr>
              <a:t>Github Camilo Durango</a:t>
            </a:r>
            <a:endParaRPr lang="en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hlinkClick r:id="rId4"/>
              </a:rPr>
              <a:t>camilodurangos@gmail.com</a:t>
            </a:r>
            <a:endParaRPr lang="en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>
                <a:hlinkClick r:id="rId5"/>
              </a:rPr>
              <a:t>LinkedIn Camilo Durango</a:t>
            </a:r>
            <a:endParaRPr sz="18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9195A-D2D2-6F8F-8C68-F14FE7CBE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809" y="-6985"/>
            <a:ext cx="4214192" cy="5150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370831" y="1007998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Leveraging NLP &amp; ML for</a:t>
            </a:r>
          </a:p>
          <a:p>
            <a:r>
              <a:rPr lang="en-US" sz="3200" b="1" dirty="0"/>
              <a:t>Customer Satisfaction Improvement 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267116" y="1760351"/>
            <a:ext cx="6282541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spcBef>
                <a:spcPts val="600"/>
              </a:spcBef>
              <a:buSzPts val="2400"/>
              <a:buFont typeface="Arial"/>
              <a:buChar char="●"/>
            </a:pPr>
            <a:r>
              <a:rPr lang="en-US" sz="2000" dirty="0"/>
              <a:t>Business Challenge: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Managing customer satisfaction at scale for popular brands.</a:t>
            </a:r>
          </a:p>
          <a:p>
            <a:pPr lvl="1">
              <a:buFont typeface="Arial"/>
              <a:buChar char="●"/>
            </a:pPr>
            <a:endParaRPr lang="en-US" sz="1600" dirty="0"/>
          </a:p>
          <a:p>
            <a:pPr marL="457200" indent="-381000">
              <a:spcBef>
                <a:spcPts val="600"/>
              </a:spcBef>
              <a:buSzPts val="2400"/>
              <a:buFont typeface="Arial"/>
              <a:buChar char="●"/>
            </a:pPr>
            <a:r>
              <a:rPr lang="en-US" sz="2000" dirty="0"/>
              <a:t>Objective: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To build and compare different machine learning models for sentiment classification.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To identify the most accurate model for deployment in real-world scenarios.</a:t>
            </a:r>
          </a:p>
          <a:p>
            <a:pPr marL="457200" indent="-381000">
              <a:buSzPts val="2400"/>
              <a:buFont typeface="Arial"/>
              <a:buChar char="●"/>
            </a:pPr>
            <a:endParaRPr lang="en-US" dirty="0"/>
          </a:p>
        </p:txBody>
      </p:sp>
      <p:pic>
        <p:nvPicPr>
          <p:cNvPr id="9" name="Picture 8" descr="A person holding a transparent screen&#10;&#10;Description automatically generated">
            <a:extLst>
              <a:ext uri="{FF2B5EF4-FFF2-40B4-BE49-F238E27FC236}">
                <a16:creationId xmlns:a16="http://schemas.microsoft.com/office/drawing/2014/main" id="{13DE7066-4899-0E74-5C27-03E18AD3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41" y="0"/>
            <a:ext cx="282826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136915" y="349249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Data Acquisition &amp; Wrangling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161067" y="1270398"/>
            <a:ext cx="4113221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PostgreSQL Database Solution</a:t>
            </a:r>
            <a:endParaRPr lang="en-US" sz="1600" dirty="0"/>
          </a:p>
          <a:p>
            <a:pPr lvl="1">
              <a:buFont typeface="Arial"/>
              <a:buChar char="●"/>
            </a:pPr>
            <a:endParaRPr lang="en-US" sz="1600" dirty="0"/>
          </a:p>
          <a:p>
            <a:pPr marL="457200" lvl="1" indent="-381000">
              <a:spcBef>
                <a:spcPts val="600"/>
              </a:spcBef>
              <a:buSzPts val="2400"/>
              <a:buFont typeface="Arial"/>
              <a:buChar char="●"/>
            </a:pPr>
            <a:endParaRPr lang="en-US" sz="2000" dirty="0"/>
          </a:p>
          <a:p>
            <a:pPr marL="76200" lvl="1">
              <a:spcBef>
                <a:spcPts val="600"/>
              </a:spcBef>
              <a:buSzPts val="2400"/>
            </a:pPr>
            <a:r>
              <a:rPr lang="en-US" sz="3200" b="1" dirty="0"/>
              <a:t>Dataset Overview</a:t>
            </a:r>
          </a:p>
          <a:p>
            <a:pPr marL="361950" lvl="3" indent="-285750">
              <a:buSzPts val="2400"/>
              <a:buFont typeface="Arial" panose="020B0604020202020204" pitchFamily="34" charset="0"/>
              <a:buChar char="•"/>
            </a:pPr>
            <a:endParaRPr lang="en-US" dirty="0"/>
          </a:p>
          <a:p>
            <a:pPr marL="76200" lvl="3">
              <a:buSzPts val="2400"/>
            </a:pPr>
            <a:r>
              <a:rPr lang="en-US" sz="2000" dirty="0"/>
              <a:t>2.7 Millions of records of unprocessed tweets with 7 columns</a:t>
            </a:r>
            <a:r>
              <a:rPr lang="en-US" dirty="0"/>
              <a:t> </a:t>
            </a:r>
          </a:p>
        </p:txBody>
      </p:sp>
      <p:pic>
        <p:nvPicPr>
          <p:cNvPr id="3" name="Picture 4" descr="Data Wrangling: Benefits, Processes, and Application in AI | Coresignal">
            <a:extLst>
              <a:ext uri="{FF2B5EF4-FFF2-40B4-BE49-F238E27FC236}">
                <a16:creationId xmlns:a16="http://schemas.microsoft.com/office/drawing/2014/main" id="{F53BEF80-D0CF-61B5-C705-F73C80BF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85" y="837713"/>
            <a:ext cx="3105599" cy="195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vector gradient sql illustration">
            <a:extLst>
              <a:ext uri="{FF2B5EF4-FFF2-40B4-BE49-F238E27FC236}">
                <a16:creationId xmlns:a16="http://schemas.microsoft.com/office/drawing/2014/main" id="{5F7226DA-9FDC-6853-7B43-2A830942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2812774"/>
            <a:ext cx="3302000" cy="233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8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1707516" y="198807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Exploratory Data Analysis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80533" y="869226"/>
            <a:ext cx="8982933" cy="7285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Distribution of Sentiment Scores   |   Sentiment Over Time  |  Common Words </a:t>
            </a:r>
            <a:endParaRPr lang="en-US" sz="1600" dirty="0"/>
          </a:p>
        </p:txBody>
      </p:sp>
      <p:pic>
        <p:nvPicPr>
          <p:cNvPr id="7" name="Picture 6" descr="A graph showing a line&#10;&#10;Description automatically generated">
            <a:extLst>
              <a:ext uri="{FF2B5EF4-FFF2-40B4-BE49-F238E27FC236}">
                <a16:creationId xmlns:a16="http://schemas.microsoft.com/office/drawing/2014/main" id="{5445B1F9-F409-5BBA-04C0-EF57F4FD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" y="1339812"/>
            <a:ext cx="4789179" cy="3073715"/>
          </a:xfrm>
          <a:prstGeom prst="rect">
            <a:avLst/>
          </a:prstGeom>
        </p:spPr>
      </p:pic>
      <p:pic>
        <p:nvPicPr>
          <p:cNvPr id="9" name="Picture 8" descr="A diagram of a distribution of message lengths&#10;&#10;Description automatically generated">
            <a:extLst>
              <a:ext uri="{FF2B5EF4-FFF2-40B4-BE49-F238E27FC236}">
                <a16:creationId xmlns:a16="http://schemas.microsoft.com/office/drawing/2014/main" id="{71EA93D5-C208-47E8-FBDE-5AB02FC5F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712" y="1857415"/>
            <a:ext cx="4066164" cy="31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1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654692" y="66518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Data Preprocessing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654692" y="930763"/>
            <a:ext cx="5480295" cy="24268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Tokenization 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Lemmatization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TD-IDF Features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Feature Engineering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Combined Sparse Matrix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1600" dirty="0"/>
          </a:p>
        </p:txBody>
      </p:sp>
      <p:pic>
        <p:nvPicPr>
          <p:cNvPr id="4" name="Picture 3" descr="A city with many lights&#10;&#10;Description automatically generated with medium confidence">
            <a:extLst>
              <a:ext uri="{FF2B5EF4-FFF2-40B4-BE49-F238E27FC236}">
                <a16:creationId xmlns:a16="http://schemas.microsoft.com/office/drawing/2014/main" id="{FE944E8E-C233-09E4-1DF2-10F56DDE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33" y="0"/>
            <a:ext cx="3878567" cy="2996203"/>
          </a:xfrm>
          <a:prstGeom prst="rect">
            <a:avLst/>
          </a:prstGeom>
        </p:spPr>
      </p:pic>
      <p:pic>
        <p:nvPicPr>
          <p:cNvPr id="8" name="Picture 7" descr="A person using a phone&#10;&#10;Description automatically generated">
            <a:extLst>
              <a:ext uri="{FF2B5EF4-FFF2-40B4-BE49-F238E27FC236}">
                <a16:creationId xmlns:a16="http://schemas.microsoft.com/office/drawing/2014/main" id="{A316EBC8-A0DE-11A1-AED3-F9B211FC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33" y="2894299"/>
            <a:ext cx="3878567" cy="22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198783" y="182808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Model Training &amp; Evaluation</a:t>
            </a:r>
          </a:p>
        </p:txBody>
      </p:sp>
      <p:graphicFrame>
        <p:nvGraphicFramePr>
          <p:cNvPr id="3" name="Google Shape;169;p24">
            <a:extLst>
              <a:ext uri="{FF2B5EF4-FFF2-40B4-BE49-F238E27FC236}">
                <a16:creationId xmlns:a16="http://schemas.microsoft.com/office/drawing/2014/main" id="{D385EC4A-9827-6D2F-7486-AC48F784A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48522"/>
              </p:ext>
            </p:extLst>
          </p:nvPr>
        </p:nvGraphicFramePr>
        <p:xfrm>
          <a:off x="198783" y="1027345"/>
          <a:ext cx="5029200" cy="273296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5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Model</a:t>
                      </a:r>
                      <a:endParaRPr sz="1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F1 Score</a:t>
                      </a:r>
                      <a:endParaRPr sz="1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9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 b="1" i="0" u="none" strike="noStrike" cap="none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Logistic Regression</a:t>
                      </a:r>
                      <a:endParaRPr sz="1800" b="1" i="0" u="none" strike="noStrike" cap="none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0.7642</a:t>
                      </a:r>
                      <a:endParaRPr sz="1800" b="1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 b="1" i="0" u="none" strike="noStrike" cap="none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Random Forest Classifier</a:t>
                      </a:r>
                      <a:endParaRPr sz="1800" b="1" i="0" u="none" strike="noStrike" cap="none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Arial"/>
                        </a:rPr>
                        <a:t>0.6762</a:t>
                      </a:r>
                    </a:p>
                  </a:txBody>
                  <a:tcPr marL="76200" marR="76200" marT="38100" marB="381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 err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XGBoost</a:t>
                      </a:r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 Classifier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b="0" i="0" u="none" strike="noStrike" cap="none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Arial"/>
                        </a:rPr>
                        <a:t>0.7493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7A608AF-3B16-511D-5674-E554D99AD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70" y="3882341"/>
            <a:ext cx="5943600" cy="1108710"/>
          </a:xfrm>
          <a:prstGeom prst="rect">
            <a:avLst/>
          </a:prstGeom>
        </p:spPr>
      </p:pic>
      <p:pic>
        <p:nvPicPr>
          <p:cNvPr id="9" name="Picture 8" descr="A hand touching a brain&#10;&#10;Description automatically generated">
            <a:extLst>
              <a:ext uri="{FF2B5EF4-FFF2-40B4-BE49-F238E27FC236}">
                <a16:creationId xmlns:a16="http://schemas.microsoft.com/office/drawing/2014/main" id="{43AEA432-A511-189C-E2D5-5820BCC8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670" y="468758"/>
            <a:ext cx="2980061" cy="22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6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ctrTitle" idx="4294967295"/>
          </p:nvPr>
        </p:nvSpPr>
        <p:spPr>
          <a:xfrm>
            <a:off x="1037775" y="721111"/>
            <a:ext cx="706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Arial" panose="020B0604020202020204" pitchFamily="34" charset="0"/>
                <a:cs typeface="Arial" panose="020B0604020202020204" pitchFamily="34" charset="0"/>
              </a:rPr>
              <a:t>Logistic Regression Model</a:t>
            </a:r>
            <a:endParaRPr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4294967295"/>
          </p:nvPr>
        </p:nvSpPr>
        <p:spPr>
          <a:xfrm>
            <a:off x="1037775" y="1703951"/>
            <a:ext cx="706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 dirty="0">
                <a:latin typeface="Arial" panose="020B0604020202020204" pitchFamily="34" charset="0"/>
                <a:cs typeface="Arial" panose="020B0604020202020204" pitchFamily="34" charset="0"/>
              </a:rPr>
              <a:t>F1-Score: 0.7642</a:t>
            </a:r>
            <a:endParaRPr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Google Shape;211;p27"/>
          <p:cNvSpPr txBox="1">
            <a:spLocks noGrp="1"/>
          </p:cNvSpPr>
          <p:nvPr>
            <p:ph type="ctrTitle" idx="4294967295"/>
          </p:nvPr>
        </p:nvSpPr>
        <p:spPr>
          <a:xfrm>
            <a:off x="1037875" y="3620654"/>
            <a:ext cx="7068300" cy="5511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0.7687</a:t>
            </a:r>
            <a:endParaRPr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Google Shape;212;p27"/>
          <p:cNvSpPr txBox="1">
            <a:spLocks noGrp="1"/>
          </p:cNvSpPr>
          <p:nvPr>
            <p:ph type="subTitle" idx="4294967295"/>
          </p:nvPr>
        </p:nvSpPr>
        <p:spPr>
          <a:xfrm>
            <a:off x="1037775" y="4171794"/>
            <a:ext cx="706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Metric: Accuracy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Google Shape;213;p27"/>
          <p:cNvSpPr txBox="1">
            <a:spLocks noGrp="1"/>
          </p:cNvSpPr>
          <p:nvPr>
            <p:ph type="ctrTitle" idx="4294967295"/>
          </p:nvPr>
        </p:nvSpPr>
        <p:spPr>
          <a:xfrm>
            <a:off x="1037775" y="2158864"/>
            <a:ext cx="706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sz="4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4294967295"/>
          </p:nvPr>
        </p:nvSpPr>
        <p:spPr>
          <a:xfrm>
            <a:off x="1037775" y="3157454"/>
            <a:ext cx="7159827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 &amp; Regularization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126;p20">
            <a:extLst>
              <a:ext uri="{FF2B5EF4-FFF2-40B4-BE49-F238E27FC236}">
                <a16:creationId xmlns:a16="http://schemas.microsoft.com/office/drawing/2014/main" id="{5857C3FF-346C-8A7A-BCEE-44B327443B9D}"/>
              </a:ext>
            </a:extLst>
          </p:cNvPr>
          <p:cNvSpPr txBox="1">
            <a:spLocks/>
          </p:cNvSpPr>
          <p:nvPr/>
        </p:nvSpPr>
        <p:spPr>
          <a:xfrm>
            <a:off x="993105" y="152449"/>
            <a:ext cx="73350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Interpretation</a:t>
            </a:r>
          </a:p>
        </p:txBody>
      </p:sp>
      <p:pic>
        <p:nvPicPr>
          <p:cNvPr id="3" name="Picture 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8E5FD2E-2392-5A22-B978-98D2612A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285"/>
            <a:ext cx="6486553" cy="4504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5E381-A8D3-B8EA-87BB-7E36A930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53" y="0"/>
            <a:ext cx="277427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>
            <a:spLocks noGrp="1"/>
          </p:cNvSpPr>
          <p:nvPr>
            <p:ph type="title"/>
          </p:nvPr>
        </p:nvSpPr>
        <p:spPr>
          <a:xfrm>
            <a:off x="168089" y="165473"/>
            <a:ext cx="5956264" cy="11876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Analyzing Sentiment of Customer Support Interactions on X</a:t>
            </a:r>
            <a:endParaRPr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3" name="Google Shape;493;p4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grpSp>
        <p:nvGrpSpPr>
          <p:cNvPr id="494" name="Google Shape;494;p43"/>
          <p:cNvGrpSpPr/>
          <p:nvPr/>
        </p:nvGrpSpPr>
        <p:grpSpPr>
          <a:xfrm>
            <a:off x="348396" y="1462738"/>
            <a:ext cx="3608219" cy="3243858"/>
            <a:chOff x="3778727" y="4460423"/>
            <a:chExt cx="720160" cy="647438"/>
          </a:xfrm>
        </p:grpSpPr>
        <p:sp>
          <p:nvSpPr>
            <p:cNvPr id="495" name="Google Shape;495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Modeling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Deployment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Data Wrangling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Data Preprocessing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Exploratory Data Analysis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Training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CE026E-CDAB-CAE2-66BD-8A5B7C5FC697}"/>
              </a:ext>
            </a:extLst>
          </p:cNvPr>
          <p:cNvSpPr txBox="1"/>
          <p:nvPr/>
        </p:nvSpPr>
        <p:spPr>
          <a:xfrm>
            <a:off x="3676430" y="2558177"/>
            <a:ext cx="382075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Logistic Regression outperformed other models in all metrics.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sz="1600" dirty="0"/>
              <a:t>Sentiment classification to mitigate churn rate.</a:t>
            </a:r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Brands could personalize and improve CS – further research into automation.</a:t>
            </a:r>
          </a:p>
        </p:txBody>
      </p:sp>
      <p:pic>
        <p:nvPicPr>
          <p:cNvPr id="5" name="Picture 4" descr="A person holding a phone&#10;&#10;Description automatically generated">
            <a:extLst>
              <a:ext uri="{FF2B5EF4-FFF2-40B4-BE49-F238E27FC236}">
                <a16:creationId xmlns:a16="http://schemas.microsoft.com/office/drawing/2014/main" id="{FDFD5C4D-BE68-490C-4ADE-194A1B4D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35" y="0"/>
            <a:ext cx="2006939" cy="25086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225</Words>
  <Application>Microsoft Macintosh PowerPoint</Application>
  <PresentationFormat>On-screen Show (16:9)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Inter-Regular</vt:lpstr>
      <vt:lpstr>Calibri</vt:lpstr>
      <vt:lpstr>Arial</vt:lpstr>
      <vt:lpstr>Inter</vt:lpstr>
      <vt:lpstr>Joan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Model</vt:lpstr>
      <vt:lpstr>PowerPoint Presentation</vt:lpstr>
      <vt:lpstr>Analyzing Sentiment of Customer Support Interactions on X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Gomez Velazquez  Propuesta de Servicios</dc:title>
  <cp:lastModifiedBy>Camilo Durango</cp:lastModifiedBy>
  <cp:revision>3</cp:revision>
  <dcterms:modified xsi:type="dcterms:W3CDTF">2023-12-14T08:31:10Z</dcterms:modified>
</cp:coreProperties>
</file>